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5" r:id="rId18"/>
    <p:sldId id="274" r:id="rId19"/>
    <p:sldId id="276" r:id="rId20"/>
    <p:sldId id="277" r:id="rId21"/>
    <p:sldId id="278" r:id="rId22"/>
    <p:sldId id="279" r:id="rId23"/>
    <p:sldId id="281" r:id="rId24"/>
    <p:sldId id="280" r:id="rId25"/>
    <p:sldId id="282" r:id="rId26"/>
    <p:sldId id="283" r:id="rId27"/>
    <p:sldId id="259" r:id="rId28"/>
  </p:sldIdLst>
  <p:sldSz cx="12192000" cy="6858000"/>
  <p:notesSz cx="6858000" cy="9144000"/>
  <p:embeddedFontLst>
    <p:embeddedFont>
      <p:font typeface="Agency FB" panose="020B0503020202020204" pitchFamily="34" charset="0"/>
      <p:regular r:id="rId30"/>
      <p:bold r:id="rId31"/>
    </p:embeddedFont>
    <p:embeddedFont>
      <p:font typeface="Algerian" panose="04020705040A02060702" pitchFamily="82" charset="0"/>
      <p:regular r:id="rId32"/>
    </p:embeddedFont>
    <p:embeddedFont>
      <p:font typeface="Arial Black" panose="020B0A04020102020204" pitchFamily="34" charset="0"/>
      <p:bold r:id="rId33"/>
    </p:embeddedFont>
    <p:embeddedFont>
      <p:font typeface="Brush Script MT" panose="03060802040406070304" pitchFamily="66" charset="0"/>
      <p:italic r:id="rId34"/>
    </p:embeddedFont>
    <p:embeddedFont>
      <p:font typeface="Lato Black" panose="020F0502020204030203" pitchFamily="34" charset="0"/>
      <p:bold r:id="rId35"/>
      <p:boldItalic r:id="rId36"/>
    </p:embeddedFont>
    <p:embeddedFont>
      <p:font typeface="Libre Baskerville" panose="02000000000000000000" pitchFamily="2" charset="0"/>
      <p:regular r:id="rId37"/>
      <p:bold r:id="rId38"/>
      <p: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0" roundtripDataSignature="AMtx7mhnFQsu0qTBRZ+C47HNp0tuHCNk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0" name="Google Shape;2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7" name="Google Shape;27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2" name="Google Shape;3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46" name="Google Shape;4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54" name="Google Shape;5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shubham-parmar-12164024a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shubham132004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tfw.com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0320"/>
            <a:ext cx="12190815" cy="669409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2472311" y="2903220"/>
            <a:ext cx="7246189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IN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4400" b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The Whiskey Code</a:t>
            </a:r>
            <a:endParaRPr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503BA8-02D9-FA3D-EC0C-38C60AEE0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09" y="3510494"/>
            <a:ext cx="2909272" cy="33475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AA5832-20EE-1E99-76D2-C6836385D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5679" y="3986717"/>
            <a:ext cx="2285103" cy="2770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6A2557-4FF8-8EB2-5BA0-CF5C3CDF4374}"/>
              </a:ext>
            </a:extLst>
          </p:cNvPr>
          <p:cNvSpPr txBox="1"/>
          <p:nvPr/>
        </p:nvSpPr>
        <p:spPr>
          <a:xfrm>
            <a:off x="2663394" y="4455295"/>
            <a:ext cx="7627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Brush Script MT" panose="03060802040406070304" pitchFamily="66" charset="0"/>
              </a:rPr>
              <a:t>Behind the label do you believe in quantity or quality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8FBAB9-DC5F-0ADE-0CCE-31652807F1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2078" y="5145636"/>
            <a:ext cx="2429214" cy="1228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B83503-B899-3199-31EC-D645941DE6EB}"/>
              </a:ext>
            </a:extLst>
          </p:cNvPr>
          <p:cNvSpPr txBox="1"/>
          <p:nvPr/>
        </p:nvSpPr>
        <p:spPr>
          <a:xfrm>
            <a:off x="167148" y="147484"/>
            <a:ext cx="3864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7030A0"/>
                </a:solidFill>
                <a:latin typeface="Times New Roman "/>
              </a:rPr>
              <a:t>Varieties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EC19B0-C119-68F6-7FEE-7E9C2BA23826}"/>
              </a:ext>
            </a:extLst>
          </p:cNvPr>
          <p:cNvSpPr txBox="1"/>
          <p:nvPr/>
        </p:nvSpPr>
        <p:spPr>
          <a:xfrm>
            <a:off x="167148" y="6098804"/>
            <a:ext cx="7216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accent5">
                    <a:lumMod val="75000"/>
                  </a:schemeClr>
                </a:solidFill>
                <a:latin typeface="Times New Roman "/>
              </a:rPr>
              <a:t>Observation : </a:t>
            </a:r>
            <a:r>
              <a:rPr lang="en-US" sz="1800" dirty="0">
                <a:latin typeface="Times New Roman "/>
              </a:rPr>
              <a:t>Single Pot Still Irish Whiskey holds the highest share among all varieties at 20%</a:t>
            </a:r>
            <a:endParaRPr lang="en-IN" sz="1800" dirty="0">
              <a:solidFill>
                <a:schemeClr val="accent5">
                  <a:lumMod val="75000"/>
                </a:schemeClr>
              </a:solidFill>
              <a:latin typeface="Times New Roman 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03865A-726E-343F-EA26-F00763A66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48" y="759196"/>
            <a:ext cx="9784845" cy="506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8977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5CCEF-FA0D-8B20-8C1C-A07BCF5E8D6E}"/>
              </a:ext>
            </a:extLst>
          </p:cNvPr>
          <p:cNvSpPr txBox="1"/>
          <p:nvPr/>
        </p:nvSpPr>
        <p:spPr>
          <a:xfrm>
            <a:off x="265471" y="-51743"/>
            <a:ext cx="3323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7030A0"/>
                </a:solidFill>
                <a:latin typeface="Times New Roman "/>
              </a:rPr>
              <a:t>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81AA05-B427-8621-B641-B2F124B8C8DA}"/>
              </a:ext>
            </a:extLst>
          </p:cNvPr>
          <p:cNvSpPr txBox="1"/>
          <p:nvPr/>
        </p:nvSpPr>
        <p:spPr>
          <a:xfrm>
            <a:off x="9252155" y="983226"/>
            <a:ext cx="28316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chemeClr val="accent5">
                    <a:lumMod val="75000"/>
                  </a:schemeClr>
                </a:solidFill>
                <a:latin typeface="Times New Roman "/>
              </a:rPr>
              <a:t>Observation :</a:t>
            </a:r>
            <a:r>
              <a:rPr lang="en-IN" sz="1800" dirty="0">
                <a:solidFill>
                  <a:schemeClr val="accent5">
                    <a:lumMod val="75000"/>
                  </a:schemeClr>
                </a:solidFill>
                <a:latin typeface="Times New Roman "/>
              </a:rPr>
              <a:t> </a:t>
            </a:r>
            <a:r>
              <a:rPr lang="en-US" sz="1800" dirty="0">
                <a:latin typeface="Times New Roman "/>
              </a:rPr>
              <a:t>Irish whiskey ranks as the most dominant type with 33.2 %</a:t>
            </a:r>
            <a:endParaRPr lang="en-IN" sz="1800" dirty="0">
              <a:solidFill>
                <a:schemeClr val="accent5">
                  <a:lumMod val="75000"/>
                </a:schemeClr>
              </a:solidFill>
              <a:latin typeface="Times New Roman 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FA982A-9286-7D83-0120-6947043A6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38" y="688256"/>
            <a:ext cx="8701550" cy="58010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475B86-743D-7AE7-D873-64B59A3E8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196" y="983226"/>
            <a:ext cx="5113403" cy="360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59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31C723-845F-40A8-B2F5-73FFC0E708F1}"/>
              </a:ext>
            </a:extLst>
          </p:cNvPr>
          <p:cNvSpPr txBox="1"/>
          <p:nvPr/>
        </p:nvSpPr>
        <p:spPr>
          <a:xfrm>
            <a:off x="167148" y="108155"/>
            <a:ext cx="2035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7030A0"/>
                </a:solidFill>
                <a:latin typeface="Times New Roman "/>
              </a:rPr>
              <a:t>Year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BAD8B0-4F4D-FBCC-7E19-C74AF85EE3A9}"/>
              </a:ext>
            </a:extLst>
          </p:cNvPr>
          <p:cNvSpPr txBox="1"/>
          <p:nvPr/>
        </p:nvSpPr>
        <p:spPr>
          <a:xfrm>
            <a:off x="9724103" y="816077"/>
            <a:ext cx="23499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chemeClr val="accent5">
                    <a:lumMod val="75000"/>
                  </a:schemeClr>
                </a:solidFill>
                <a:latin typeface="Times New Roman "/>
              </a:rPr>
              <a:t>Observation : </a:t>
            </a:r>
            <a:r>
              <a:rPr lang="en-US" sz="1800" dirty="0">
                <a:latin typeface="Times New Roman "/>
              </a:rPr>
              <a:t>In the 'Year’ type , </a:t>
            </a:r>
            <a:r>
              <a:rPr lang="en-US" sz="1800" b="1" dirty="0">
                <a:latin typeface="Times New Roman "/>
              </a:rPr>
              <a:t>NAS</a:t>
            </a:r>
            <a:r>
              <a:rPr lang="en-US" sz="1800" dirty="0">
                <a:latin typeface="Times New Roman "/>
              </a:rPr>
              <a:t> holds the highest count with 98.2 %</a:t>
            </a:r>
            <a:endParaRPr lang="en-IN" sz="1800" b="1" dirty="0">
              <a:solidFill>
                <a:schemeClr val="accent5">
                  <a:lumMod val="75000"/>
                </a:schemeClr>
              </a:solidFill>
              <a:latin typeface="Times New Roman 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FBC031-3AB4-6AFB-0558-017D213FD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88" y="631376"/>
            <a:ext cx="9560834" cy="581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97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915E65-CC9E-63AA-EB61-33D0CCAF6F9B}"/>
              </a:ext>
            </a:extLst>
          </p:cNvPr>
          <p:cNvSpPr txBox="1"/>
          <p:nvPr/>
        </p:nvSpPr>
        <p:spPr>
          <a:xfrm>
            <a:off x="2418735" y="344129"/>
            <a:ext cx="6440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rgbClr val="00B050"/>
                </a:solidFill>
                <a:latin typeface="Times New Roman "/>
              </a:rPr>
              <a:t>NAS (NO AGE STATEMENT)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ABD20E-3EFF-66F4-6FB1-19F1AE750E3C}"/>
              </a:ext>
            </a:extLst>
          </p:cNvPr>
          <p:cNvSpPr txBox="1"/>
          <p:nvPr/>
        </p:nvSpPr>
        <p:spPr>
          <a:xfrm>
            <a:off x="196645" y="1179871"/>
            <a:ext cx="1173971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Times New Roman "/>
              </a:rPr>
              <a:t>NAS</a:t>
            </a:r>
            <a:r>
              <a:rPr lang="en-IN" b="1" dirty="0"/>
              <a:t>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 "/>
              </a:rPr>
              <a:t>It means the whiskey does not display an age on the label (like “12 years” or “18 years”). But that doesn’t mean it’s low-quality — it's just a different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 "/>
            </a:endParaRPr>
          </a:p>
          <a:p>
            <a:endParaRPr lang="en-US" sz="2000" b="1" dirty="0">
              <a:latin typeface="Times New Roman "/>
            </a:endParaRPr>
          </a:p>
          <a:p>
            <a:r>
              <a:rPr lang="en-US" sz="2000" b="1" dirty="0">
                <a:latin typeface="Times New Roman "/>
              </a:rPr>
              <a:t>Why would a distillery release NAS whiskies? </a:t>
            </a:r>
            <a:r>
              <a:rPr lang="en-IN" sz="2000" b="1" dirty="0">
                <a:latin typeface="Times New Roman "/>
              </a:rPr>
              <a:t>🧐</a:t>
            </a:r>
          </a:p>
          <a:p>
            <a:endParaRPr lang="en-IN" sz="2000" b="1" dirty="0">
              <a:latin typeface="Times New Roman "/>
            </a:endParaRPr>
          </a:p>
          <a:p>
            <a:r>
              <a:rPr lang="en-US" sz="2000" b="1" dirty="0">
                <a:latin typeface="Times New Roman "/>
              </a:rPr>
              <a:t>Flexibility in blending 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 "/>
              </a:rPr>
              <a:t>They can use both younger and older barrels to achieve a desired flavor profile.</a:t>
            </a:r>
          </a:p>
          <a:p>
            <a:endParaRPr lang="en-US" sz="2000" b="1" dirty="0">
              <a:latin typeface="Times New Roman "/>
            </a:endParaRPr>
          </a:p>
          <a:p>
            <a:r>
              <a:rPr lang="en-US" sz="2000" b="1" dirty="0">
                <a:latin typeface="Times New Roman "/>
              </a:rPr>
              <a:t>Supply and demand 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 "/>
              </a:rPr>
              <a:t>Older whiskey stocks are limited. NAS lets distilleries keep up with demand without waiting years for aging.</a:t>
            </a:r>
          </a:p>
          <a:p>
            <a:endParaRPr lang="en-US" sz="2000" b="1" dirty="0">
              <a:latin typeface="Times New Roman "/>
            </a:endParaRPr>
          </a:p>
          <a:p>
            <a:r>
              <a:rPr lang="en-US" sz="2000" b="1" dirty="0">
                <a:latin typeface="Times New Roman "/>
              </a:rPr>
              <a:t>Focus on taste, not age 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 "/>
              </a:rPr>
              <a:t>Some whiskies taste amazing even at a young age. NAS bottles invite drinkers to judge by flavor, not number.</a:t>
            </a:r>
            <a:endParaRPr lang="en-IN" sz="1800" dirty="0">
              <a:latin typeface="Times New Roman "/>
            </a:endParaRPr>
          </a:p>
        </p:txBody>
      </p:sp>
    </p:spTree>
    <p:extLst>
      <p:ext uri="{BB962C8B-B14F-4D97-AF65-F5344CB8AC3E}">
        <p14:creationId xmlns:p14="http://schemas.microsoft.com/office/powerpoint/2010/main" val="1329143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741012-1302-9484-20D3-741365BA5F75}"/>
              </a:ext>
            </a:extLst>
          </p:cNvPr>
          <p:cNvSpPr txBox="1"/>
          <p:nvPr/>
        </p:nvSpPr>
        <p:spPr>
          <a:xfrm>
            <a:off x="157316" y="127819"/>
            <a:ext cx="3647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7030A0"/>
                </a:solidFill>
                <a:latin typeface="Times New Roman "/>
              </a:rPr>
              <a:t>ABV Category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F99C0E-67E1-6600-FBE9-D7A12AE7050B}"/>
              </a:ext>
            </a:extLst>
          </p:cNvPr>
          <p:cNvSpPr txBox="1"/>
          <p:nvPr/>
        </p:nvSpPr>
        <p:spPr>
          <a:xfrm>
            <a:off x="9075174" y="759194"/>
            <a:ext cx="31364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 "/>
              </a:rPr>
              <a:t>LOW : </a:t>
            </a:r>
            <a:r>
              <a:rPr lang="en-IN" dirty="0">
                <a:latin typeface="Times New Roman "/>
              </a:rPr>
              <a:t>ABV%  &lt;  40%</a:t>
            </a:r>
          </a:p>
          <a:p>
            <a:endParaRPr lang="en-IN" b="1" dirty="0">
              <a:latin typeface="Times New Roman "/>
            </a:endParaRPr>
          </a:p>
          <a:p>
            <a:r>
              <a:rPr lang="en-IN" b="1" dirty="0">
                <a:latin typeface="Times New Roman "/>
              </a:rPr>
              <a:t>MEDIUM : </a:t>
            </a:r>
            <a:r>
              <a:rPr lang="en-IN" dirty="0">
                <a:latin typeface="Times New Roman "/>
              </a:rPr>
              <a:t>ABV% between 40% - 47%</a:t>
            </a:r>
          </a:p>
          <a:p>
            <a:endParaRPr lang="en-IN" b="1" dirty="0">
              <a:latin typeface="Times New Roman "/>
            </a:endParaRPr>
          </a:p>
          <a:p>
            <a:r>
              <a:rPr lang="en-IN" b="1" dirty="0">
                <a:latin typeface="Times New Roman "/>
              </a:rPr>
              <a:t>HARD : </a:t>
            </a:r>
            <a:r>
              <a:rPr lang="en-IN" dirty="0">
                <a:latin typeface="Times New Roman "/>
              </a:rPr>
              <a:t>ABV%  &gt;  47%</a:t>
            </a:r>
            <a:endParaRPr lang="en-IN" b="1" dirty="0">
              <a:latin typeface="Times New Roman 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9255C-45D5-3FE2-130D-798D9F5ABDB8}"/>
              </a:ext>
            </a:extLst>
          </p:cNvPr>
          <p:cNvSpPr txBox="1"/>
          <p:nvPr/>
        </p:nvSpPr>
        <p:spPr>
          <a:xfrm>
            <a:off x="9075174" y="2967335"/>
            <a:ext cx="29595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accent1">
                    <a:lumMod val="75000"/>
                  </a:schemeClr>
                </a:solidFill>
                <a:latin typeface="Times New Roman "/>
              </a:rPr>
              <a:t>Observation : </a:t>
            </a:r>
            <a:r>
              <a:rPr lang="en-IN" sz="1800" dirty="0">
                <a:solidFill>
                  <a:schemeClr val="tx1"/>
                </a:solidFill>
                <a:latin typeface="Times New Roman "/>
              </a:rPr>
              <a:t>ABV Category with High%  has the highest count </a:t>
            </a:r>
            <a:endParaRPr lang="en-IN" sz="1800" dirty="0">
              <a:solidFill>
                <a:schemeClr val="accent1">
                  <a:lumMod val="75000"/>
                </a:schemeClr>
              </a:solidFill>
              <a:latin typeface="Times New Roman 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FBDAF4-8D04-8EB6-B22E-328B2B099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1039"/>
            <a:ext cx="8986684" cy="587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04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398CA1-2A70-B227-9AEC-D2E2F1B4FB3E}"/>
              </a:ext>
            </a:extLst>
          </p:cNvPr>
          <p:cNvSpPr txBox="1"/>
          <p:nvPr/>
        </p:nvSpPr>
        <p:spPr>
          <a:xfrm>
            <a:off x="629264" y="2458064"/>
            <a:ext cx="1156273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Agency FB" panose="020B0503020202020204" pitchFamily="34" charset="0"/>
              </a:rPr>
              <a:t>Is it true that higher-priced whiskies also have a higher ABV percentage?</a:t>
            </a:r>
            <a:r>
              <a:rPr lang="en-IN" sz="4400" b="1" dirty="0">
                <a:solidFill>
                  <a:schemeClr val="accent4">
                    <a:lumMod val="50000"/>
                  </a:schemeClr>
                </a:solidFill>
                <a:latin typeface="Agency FB" panose="020B0503020202020204" pitchFamily="34" charset="0"/>
              </a:rPr>
              <a:t>🧐</a:t>
            </a:r>
          </a:p>
        </p:txBody>
      </p:sp>
    </p:spTree>
    <p:extLst>
      <p:ext uri="{BB962C8B-B14F-4D97-AF65-F5344CB8AC3E}">
        <p14:creationId xmlns:p14="http://schemas.microsoft.com/office/powerpoint/2010/main" val="2142375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481D36-4506-9C9C-885E-1E7812BFC00B}"/>
              </a:ext>
            </a:extLst>
          </p:cNvPr>
          <p:cNvSpPr txBox="1"/>
          <p:nvPr/>
        </p:nvSpPr>
        <p:spPr>
          <a:xfrm>
            <a:off x="1362095" y="13071"/>
            <a:ext cx="9945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latin typeface="Times New Roman "/>
              </a:rPr>
              <a:t>Grouped Bar Chart of </a:t>
            </a:r>
            <a:r>
              <a:rPr lang="en-IN" sz="2800" b="1" dirty="0" err="1">
                <a:latin typeface="Times New Roman "/>
              </a:rPr>
              <a:t>Avg</a:t>
            </a:r>
            <a:r>
              <a:rPr lang="en-IN" sz="2800" b="1" dirty="0">
                <a:latin typeface="Times New Roman "/>
              </a:rPr>
              <a:t> Price vs ABV Percentage by Brand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F1E273-850F-5FC7-5083-557EC47FF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15" y="611710"/>
            <a:ext cx="11621731" cy="5464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D5886D-BF0E-7D38-C341-55F815DC791C}"/>
              </a:ext>
            </a:extLst>
          </p:cNvPr>
          <p:cNvSpPr txBox="1"/>
          <p:nvPr/>
        </p:nvSpPr>
        <p:spPr>
          <a:xfrm>
            <a:off x="0" y="6213987"/>
            <a:ext cx="8849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chemeClr val="accent5">
                    <a:lumMod val="75000"/>
                  </a:schemeClr>
                </a:solidFill>
                <a:latin typeface="Times New Roman "/>
              </a:rPr>
              <a:t>Observation : </a:t>
            </a:r>
            <a:r>
              <a:rPr lang="en-IN" sz="1800" dirty="0">
                <a:solidFill>
                  <a:schemeClr val="tx1"/>
                </a:solidFill>
                <a:latin typeface="Times New Roman "/>
              </a:rPr>
              <a:t>Midelton has the highest price where Stagg </a:t>
            </a:r>
            <a:r>
              <a:rPr lang="en-IN" sz="1800" dirty="0" err="1">
                <a:solidFill>
                  <a:schemeClr val="tx1"/>
                </a:solidFill>
                <a:latin typeface="Times New Roman "/>
              </a:rPr>
              <a:t>jr</a:t>
            </a:r>
            <a:r>
              <a:rPr lang="en-IN" sz="1800" dirty="0">
                <a:solidFill>
                  <a:schemeClr val="tx1"/>
                </a:solidFill>
                <a:latin typeface="Times New Roman "/>
              </a:rPr>
              <a:t> has the highest alcoholic count.</a:t>
            </a:r>
          </a:p>
        </p:txBody>
      </p:sp>
    </p:spTree>
    <p:extLst>
      <p:ext uri="{BB962C8B-B14F-4D97-AF65-F5344CB8AC3E}">
        <p14:creationId xmlns:p14="http://schemas.microsoft.com/office/powerpoint/2010/main" val="3314684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5AC05C-E1CC-29A4-B1BC-953B6EE2D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0" y="412954"/>
            <a:ext cx="2754262" cy="550852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76DE2C-BE9F-2832-F55E-2D888D836E27}"/>
              </a:ext>
            </a:extLst>
          </p:cNvPr>
          <p:cNvSpPr txBox="1"/>
          <p:nvPr/>
        </p:nvSpPr>
        <p:spPr>
          <a:xfrm>
            <a:off x="403122" y="1081548"/>
            <a:ext cx="747251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rial Black" panose="020B0A04020102020204" pitchFamily="34" charset="0"/>
              </a:rPr>
              <a:t>Midleton Very Rare Silent Distillery Chapter 5 </a:t>
            </a:r>
          </a:p>
          <a:p>
            <a:endParaRPr lang="en-US" sz="5400" dirty="0">
              <a:latin typeface="Arial Black" panose="020B0A04020102020204" pitchFamily="34" charset="0"/>
            </a:endParaRPr>
          </a:p>
          <a:p>
            <a:r>
              <a:rPr lang="en-US" sz="5400" dirty="0">
                <a:latin typeface="Arial Black" panose="020B0A04020102020204" pitchFamily="34" charset="0"/>
              </a:rPr>
              <a:t>Cost : 54,52,794 </a:t>
            </a:r>
            <a:r>
              <a:rPr lang="en-US" sz="5400" dirty="0" err="1">
                <a:latin typeface="Arial Black" panose="020B0A04020102020204" pitchFamily="34" charset="0"/>
              </a:rPr>
              <a:t>rs</a:t>
            </a:r>
            <a:endParaRPr lang="en-IN" sz="5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699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2C05E5-20A3-AC81-BB5D-6A916845BBC2}"/>
              </a:ext>
            </a:extLst>
          </p:cNvPr>
          <p:cNvSpPr txBox="1"/>
          <p:nvPr/>
        </p:nvSpPr>
        <p:spPr>
          <a:xfrm>
            <a:off x="2423322" y="0"/>
            <a:ext cx="8041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latin typeface="Times New Roman "/>
              </a:rPr>
              <a:t>Grouped Bar Plot of </a:t>
            </a:r>
            <a:r>
              <a:rPr lang="en-IN" sz="2400" b="1" dirty="0" err="1">
                <a:latin typeface="Times New Roman "/>
              </a:rPr>
              <a:t>Avg</a:t>
            </a:r>
            <a:r>
              <a:rPr lang="en-IN" sz="2400" b="1" dirty="0">
                <a:latin typeface="Times New Roman "/>
              </a:rPr>
              <a:t> Price vs ABV Percentage by Type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10E9B-54C8-5381-B464-081708C72769}"/>
              </a:ext>
            </a:extLst>
          </p:cNvPr>
          <p:cNvSpPr txBox="1"/>
          <p:nvPr/>
        </p:nvSpPr>
        <p:spPr>
          <a:xfrm>
            <a:off x="285135" y="6310840"/>
            <a:ext cx="8544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chemeClr val="accent5">
                    <a:lumMod val="75000"/>
                  </a:schemeClr>
                </a:solidFill>
                <a:latin typeface="Times New Roman "/>
              </a:rPr>
              <a:t>Observation : </a:t>
            </a:r>
            <a:r>
              <a:rPr lang="en-IN" sz="1800" dirty="0">
                <a:solidFill>
                  <a:schemeClr val="tx1"/>
                </a:solidFill>
                <a:latin typeface="Times New Roman "/>
              </a:rPr>
              <a:t>Very Rare type has highest price whereas Suntory has highest ABV count</a:t>
            </a:r>
            <a:endParaRPr lang="en-IN" sz="1800" b="1" dirty="0">
              <a:solidFill>
                <a:schemeClr val="accent5">
                  <a:lumMod val="75000"/>
                </a:schemeClr>
              </a:solidFill>
              <a:latin typeface="Times New Roman 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270849-5848-D3E3-224A-EEE1A6E8C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" y="461665"/>
            <a:ext cx="11998960" cy="593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813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26145B-64D4-E64C-D54A-474E18BB8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4" y="1002646"/>
            <a:ext cx="5816770" cy="4480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495277-E4D5-6791-3C0E-5748FCF1F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948" y="1002646"/>
            <a:ext cx="5502138" cy="4480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3C9B35-199F-C661-DEB5-E98DACB02180}"/>
              </a:ext>
            </a:extLst>
          </p:cNvPr>
          <p:cNvSpPr txBox="1"/>
          <p:nvPr/>
        </p:nvSpPr>
        <p:spPr>
          <a:xfrm>
            <a:off x="2521974" y="167149"/>
            <a:ext cx="6833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latin typeface="Times New Roman "/>
              </a:rPr>
              <a:t>ABV Percent vs </a:t>
            </a:r>
            <a:r>
              <a:rPr lang="en-IN" sz="2800" b="1" dirty="0" err="1">
                <a:latin typeface="Times New Roman "/>
              </a:rPr>
              <a:t>Mililiter</a:t>
            </a:r>
            <a:r>
              <a:rPr lang="en-IN" sz="2800" b="1" dirty="0">
                <a:latin typeface="Times New Roman "/>
              </a:rPr>
              <a:t> (Num vs Num)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2C3D62-E953-D049-B170-0CA4545184F2}"/>
              </a:ext>
            </a:extLst>
          </p:cNvPr>
          <p:cNvSpPr txBox="1"/>
          <p:nvPr/>
        </p:nvSpPr>
        <p:spPr>
          <a:xfrm>
            <a:off x="235973" y="5978013"/>
            <a:ext cx="870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chemeClr val="accent5">
                    <a:lumMod val="75000"/>
                  </a:schemeClr>
                </a:solidFill>
                <a:latin typeface="Times New Roman "/>
              </a:rPr>
              <a:t>Observation : </a:t>
            </a:r>
            <a:r>
              <a:rPr lang="en-IN" sz="1800" dirty="0" err="1">
                <a:solidFill>
                  <a:schemeClr val="tx1"/>
                </a:solidFill>
                <a:latin typeface="Times New Roman "/>
              </a:rPr>
              <a:t>Mililiter</a:t>
            </a:r>
            <a:r>
              <a:rPr lang="en-IN" sz="1800" dirty="0">
                <a:solidFill>
                  <a:schemeClr val="tx1"/>
                </a:solidFill>
                <a:latin typeface="Times New Roman "/>
              </a:rPr>
              <a:t> between 600 to 800 have higher </a:t>
            </a:r>
            <a:r>
              <a:rPr lang="en-IN" sz="1800" dirty="0" err="1">
                <a:solidFill>
                  <a:schemeClr val="tx1"/>
                </a:solidFill>
                <a:latin typeface="Times New Roman "/>
              </a:rPr>
              <a:t>ABV_Percent</a:t>
            </a:r>
            <a:r>
              <a:rPr lang="en-IN" sz="1800" b="1" dirty="0">
                <a:solidFill>
                  <a:schemeClr val="accent5">
                    <a:lumMod val="75000"/>
                  </a:schemeClr>
                </a:solidFill>
                <a:latin typeface="Times New Roman 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0014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/>
          <p:nvPr/>
        </p:nvSpPr>
        <p:spPr>
          <a:xfrm>
            <a:off x="737812" y="1299172"/>
            <a:ext cx="11454188" cy="332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have recently completed my Bachelor of Computer Applications (BCA) from Parul University, Vadodara.</a:t>
            </a:r>
            <a:endParaRPr sz="2400" b="1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have prior experience in Python and data manipulation, so I developed a strong interest in the field of Data Science.</a:t>
            </a:r>
            <a:endParaRPr sz="2400" b="1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Motivated by this passion, I have decided to pursue Data Science as my career path.</a:t>
            </a:r>
          </a:p>
          <a:p>
            <a:pPr marL="285750" indent="-285750"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are links to my GitHub and LinkedIn profiles.</a:t>
            </a:r>
          </a:p>
          <a:p>
            <a:pPr marL="342900" indent="-342900">
              <a:buClr>
                <a:schemeClr val="dk1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https://www.linkedin.com/in/shubham-parmar-12164024a/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dk1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https://github.com/shubham132004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endParaRPr sz="1800" b="1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05" name="Google Shape;105;p3"/>
          <p:cNvSpPr txBox="1"/>
          <p:nvPr/>
        </p:nvSpPr>
        <p:spPr>
          <a:xfrm>
            <a:off x="427656" y="416554"/>
            <a:ext cx="6099463" cy="49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Lato Black"/>
              <a:buNone/>
            </a:pPr>
            <a:r>
              <a:rPr lang="en-IN" sz="3200" b="0" i="0" u="none" strike="noStrike" cap="none">
                <a:solidFill>
                  <a:srgbClr val="FF0000"/>
                </a:solidFill>
                <a:latin typeface="Lato Black"/>
                <a:ea typeface="Lato Black"/>
                <a:cs typeface="Lato Black"/>
                <a:sym typeface="Lato Black"/>
              </a:rPr>
              <a:t>About me</a:t>
            </a:r>
            <a:endParaRPr sz="18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014657-6A70-A799-71E5-F1FBA4F31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80" y="796413"/>
            <a:ext cx="7666510" cy="59681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6B359B-24F7-53A0-7B76-95BFF8039850}"/>
              </a:ext>
            </a:extLst>
          </p:cNvPr>
          <p:cNvSpPr txBox="1"/>
          <p:nvPr/>
        </p:nvSpPr>
        <p:spPr>
          <a:xfrm>
            <a:off x="2458065" y="93406"/>
            <a:ext cx="6204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latin typeface="Times New Roman "/>
              </a:rPr>
              <a:t>Heat Map on Brand vs ABV Category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5CEA7A-95EC-8188-8453-4A7B4D87872E}"/>
              </a:ext>
            </a:extLst>
          </p:cNvPr>
          <p:cNvSpPr txBox="1"/>
          <p:nvPr/>
        </p:nvSpPr>
        <p:spPr>
          <a:xfrm>
            <a:off x="8327923" y="993058"/>
            <a:ext cx="3726425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err="1">
                <a:solidFill>
                  <a:schemeClr val="accent5">
                    <a:lumMod val="75000"/>
                  </a:schemeClr>
                </a:solidFill>
                <a:latin typeface="Times New Roman "/>
              </a:rPr>
              <a:t>Obervation</a:t>
            </a:r>
            <a:r>
              <a:rPr lang="en-IN" b="1" dirty="0">
                <a:solidFill>
                  <a:schemeClr val="accent5">
                    <a:lumMod val="75000"/>
                  </a:schemeClr>
                </a:solidFill>
                <a:latin typeface="Times New Roman "/>
              </a:rPr>
              <a:t> : </a:t>
            </a:r>
          </a:p>
          <a:p>
            <a:endParaRPr lang="en-IN" b="1" dirty="0">
              <a:solidFill>
                <a:schemeClr val="accent5">
                  <a:lumMod val="75000"/>
                </a:schemeClr>
              </a:solidFill>
              <a:latin typeface="Times New Roman 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tx1"/>
                </a:solidFill>
                <a:latin typeface="Times New Roman "/>
              </a:rPr>
              <a:t>Waterford </a:t>
            </a:r>
            <a:r>
              <a:rPr lang="en-IN" sz="1800" dirty="0">
                <a:solidFill>
                  <a:schemeClr val="tx1"/>
                </a:solidFill>
                <a:latin typeface="Times New Roman "/>
                <a:sym typeface="Wingdings" panose="05000000000000000000" pitchFamily="2" charset="2"/>
              </a:rPr>
              <a:t> High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dirty="0" err="1">
                <a:solidFill>
                  <a:schemeClr val="tx1"/>
                </a:solidFill>
                <a:latin typeface="Times New Roman "/>
                <a:sym typeface="Wingdings" panose="05000000000000000000" pitchFamily="2" charset="2"/>
              </a:rPr>
              <a:t>WoodFord</a:t>
            </a:r>
            <a:r>
              <a:rPr lang="en-IN" sz="1800" dirty="0">
                <a:solidFill>
                  <a:schemeClr val="tx1"/>
                </a:solidFill>
                <a:latin typeface="Times New Roman "/>
                <a:sym typeface="Wingdings" panose="05000000000000000000" pitchFamily="2" charset="2"/>
              </a:rPr>
              <a:t> Reserve  Low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tx1"/>
                </a:solidFill>
                <a:latin typeface="Times New Roman "/>
                <a:sym typeface="Wingdings" panose="05000000000000000000" pitchFamily="2" charset="2"/>
              </a:rPr>
              <a:t>Hibiki  Medium</a:t>
            </a:r>
          </a:p>
        </p:txBody>
      </p:sp>
    </p:spTree>
    <p:extLst>
      <p:ext uri="{BB962C8B-B14F-4D97-AF65-F5344CB8AC3E}">
        <p14:creationId xmlns:p14="http://schemas.microsoft.com/office/powerpoint/2010/main" val="1265575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6E1F34-0DD2-849B-FB66-D7A7F113B59C}"/>
              </a:ext>
            </a:extLst>
          </p:cNvPr>
          <p:cNvSpPr txBox="1"/>
          <p:nvPr/>
        </p:nvSpPr>
        <p:spPr>
          <a:xfrm>
            <a:off x="2240280" y="0"/>
            <a:ext cx="7711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atin typeface="Times New Roman "/>
              </a:rPr>
              <a:t>Some Indian Brands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C91142-EF3A-BA89-9341-8FA5DFE64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1" y="1730375"/>
            <a:ext cx="2577418" cy="220154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7B5C6F-3D2B-0D9A-B69B-1FC3D31A3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332" y="1730374"/>
            <a:ext cx="2641854" cy="220154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165804-C539-DE47-4891-A63AC2548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539" y="1730374"/>
            <a:ext cx="2260431" cy="220154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8C6028-5986-3845-3CDC-8304EEE9B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213" y="1730374"/>
            <a:ext cx="3113017" cy="220154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820828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0E2150-2A19-E876-529A-D10FE1F60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851" y="0"/>
            <a:ext cx="8358297" cy="62687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D8905F-BF9C-70D1-D717-176849B76C63}"/>
              </a:ext>
            </a:extLst>
          </p:cNvPr>
          <p:cNvSpPr txBox="1"/>
          <p:nvPr/>
        </p:nvSpPr>
        <p:spPr>
          <a:xfrm>
            <a:off x="2804159" y="0"/>
            <a:ext cx="658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latin typeface="Times New Roman "/>
              </a:rPr>
              <a:t>Indian Brands : Brand vs Price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808F50-8629-D81C-2393-ED71A044887F}"/>
              </a:ext>
            </a:extLst>
          </p:cNvPr>
          <p:cNvSpPr txBox="1"/>
          <p:nvPr/>
        </p:nvSpPr>
        <p:spPr>
          <a:xfrm>
            <a:off x="233680" y="6268723"/>
            <a:ext cx="858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chemeClr val="accent1">
                    <a:lumMod val="75000"/>
                  </a:schemeClr>
                </a:solidFill>
                <a:latin typeface="Times New Roman "/>
              </a:rPr>
              <a:t>Observation : </a:t>
            </a:r>
            <a:r>
              <a:rPr lang="en-IN" sz="1800" dirty="0">
                <a:solidFill>
                  <a:schemeClr val="tx1"/>
                </a:solidFill>
                <a:latin typeface="Times New Roman "/>
              </a:rPr>
              <a:t>Amrut has the highest price among all Indian Brands </a:t>
            </a:r>
            <a:r>
              <a:rPr lang="en-IN" sz="1800" b="1" dirty="0">
                <a:solidFill>
                  <a:schemeClr val="accent1">
                    <a:lumMod val="75000"/>
                  </a:schemeClr>
                </a:solidFill>
                <a:latin typeface="Times New Roman 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9260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9ED733-5E90-DBA8-3022-37AD81BEE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" y="684991"/>
            <a:ext cx="11572240" cy="54880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8E2778-9A5E-E46D-C9CD-258932D1A77F}"/>
              </a:ext>
            </a:extLst>
          </p:cNvPr>
          <p:cNvSpPr txBox="1"/>
          <p:nvPr/>
        </p:nvSpPr>
        <p:spPr>
          <a:xfrm>
            <a:off x="1310640" y="35580"/>
            <a:ext cx="1132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 "/>
              </a:rPr>
              <a:t>Group Bar Plot of Price and ABV Percentage by Indian Brands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380B54-0F23-A7C7-30F4-39B01172DAA9}"/>
              </a:ext>
            </a:extLst>
          </p:cNvPr>
          <p:cNvSpPr txBox="1"/>
          <p:nvPr/>
        </p:nvSpPr>
        <p:spPr>
          <a:xfrm>
            <a:off x="223520" y="6299199"/>
            <a:ext cx="908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chemeClr val="accent1">
                    <a:lumMod val="75000"/>
                  </a:schemeClr>
                </a:solidFill>
                <a:latin typeface="Times New Roman "/>
              </a:rPr>
              <a:t>Observation : </a:t>
            </a:r>
            <a:r>
              <a:rPr lang="en-IN" sz="1800" dirty="0">
                <a:solidFill>
                  <a:schemeClr val="tx1"/>
                </a:solidFill>
                <a:latin typeface="Times New Roman "/>
              </a:rPr>
              <a:t>Amrut has the highest price where Rampur has the highest ABV Percentage </a:t>
            </a:r>
            <a:endParaRPr lang="en-IN" sz="1800" b="1" dirty="0">
              <a:solidFill>
                <a:schemeClr val="tx1"/>
              </a:solidFill>
              <a:latin typeface="Times New Roman "/>
            </a:endParaRPr>
          </a:p>
        </p:txBody>
      </p:sp>
    </p:spTree>
    <p:extLst>
      <p:ext uri="{BB962C8B-B14F-4D97-AF65-F5344CB8AC3E}">
        <p14:creationId xmlns:p14="http://schemas.microsoft.com/office/powerpoint/2010/main" val="1913245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DCA68D-F95A-FBB1-67FC-4F52E7F7F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300" y="1189105"/>
            <a:ext cx="5625880" cy="393090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6CBB96-8583-F377-7AE6-C685EEF59ECC}"/>
              </a:ext>
            </a:extLst>
          </p:cNvPr>
          <p:cNvSpPr txBox="1"/>
          <p:nvPr/>
        </p:nvSpPr>
        <p:spPr>
          <a:xfrm>
            <a:off x="325120" y="1088136"/>
            <a:ext cx="51816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b="1" i="0" dirty="0">
                <a:solidFill>
                  <a:schemeClr val="tx1"/>
                </a:solidFill>
                <a:effectLst/>
                <a:latin typeface="Times New Roman "/>
              </a:rPr>
              <a:t>The Rampur Signature Reserve Single Malt Whisky.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3200" b="1" dirty="0">
              <a:solidFill>
                <a:schemeClr val="tx1"/>
              </a:solidFill>
              <a:latin typeface="Times New Roman 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chemeClr val="tx1"/>
                </a:solidFill>
                <a:latin typeface="Times New Roman "/>
              </a:rPr>
              <a:t>Cost : 5,00,000 </a:t>
            </a:r>
            <a:r>
              <a:rPr lang="en-US" sz="3200" b="1" dirty="0" err="1">
                <a:solidFill>
                  <a:schemeClr val="tx1"/>
                </a:solidFill>
                <a:latin typeface="Times New Roman "/>
              </a:rPr>
              <a:t>rs</a:t>
            </a:r>
            <a:r>
              <a:rPr lang="en-US" sz="3200" b="1" dirty="0">
                <a:solidFill>
                  <a:schemeClr val="tx1"/>
                </a:solidFill>
                <a:latin typeface="Times New Roman "/>
              </a:rPr>
              <a:t> 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3200" b="1" dirty="0">
              <a:solidFill>
                <a:schemeClr val="tx1"/>
              </a:solidFill>
              <a:latin typeface="Times New Roman 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chemeClr val="tx1"/>
                </a:solidFill>
                <a:latin typeface="Times New Roman "/>
              </a:rPr>
              <a:t>Currently there are 400 Bottles in the world.</a:t>
            </a:r>
            <a:endParaRPr lang="en-IN" sz="3200" b="1" dirty="0">
              <a:solidFill>
                <a:schemeClr val="tx1"/>
              </a:solidFill>
              <a:latin typeface="Times New Roman 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3D30BA-2D7F-BF28-D3FB-E9791216E0F0}"/>
              </a:ext>
            </a:extLst>
          </p:cNvPr>
          <p:cNvSpPr txBox="1"/>
          <p:nvPr/>
        </p:nvSpPr>
        <p:spPr>
          <a:xfrm>
            <a:off x="2473960" y="0"/>
            <a:ext cx="7244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u="sng" dirty="0">
                <a:solidFill>
                  <a:srgbClr val="7030A0"/>
                </a:solidFill>
                <a:latin typeface="Times New Roman "/>
              </a:rPr>
              <a:t>After Some Research I found</a:t>
            </a:r>
          </a:p>
        </p:txBody>
      </p:sp>
    </p:spTree>
    <p:extLst>
      <p:ext uri="{BB962C8B-B14F-4D97-AF65-F5344CB8AC3E}">
        <p14:creationId xmlns:p14="http://schemas.microsoft.com/office/powerpoint/2010/main" val="424140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F8B08D-6AAC-9246-D465-0C67927EE265}"/>
              </a:ext>
            </a:extLst>
          </p:cNvPr>
          <p:cNvSpPr txBox="1"/>
          <p:nvPr/>
        </p:nvSpPr>
        <p:spPr>
          <a:xfrm>
            <a:off x="71120" y="0"/>
            <a:ext cx="3677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rgbClr val="7030A0"/>
                </a:solidFill>
                <a:latin typeface="Times New Roman 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45C508-B84C-A862-9314-4482CC5E8CC3}"/>
              </a:ext>
            </a:extLst>
          </p:cNvPr>
          <p:cNvSpPr txBox="1"/>
          <p:nvPr/>
        </p:nvSpPr>
        <p:spPr>
          <a:xfrm>
            <a:off x="71120" y="782320"/>
            <a:ext cx="1189736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In this messy whiskey market data Which reveals key trends in </a:t>
            </a:r>
            <a:r>
              <a:rPr lang="en-IN" b="1" dirty="0"/>
              <a:t>Brands , Price , ABV Percentage , etc </a:t>
            </a:r>
            <a:r>
              <a:rPr lang="en-IN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Which empowers smarter investment and sales decision through insights.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  <a:p>
            <a:r>
              <a:rPr lang="en-IN" sz="2000" b="1" dirty="0">
                <a:latin typeface="Times New Roman "/>
              </a:rPr>
              <a:t>Future Enhancement For Growth Opportunities:</a:t>
            </a:r>
          </a:p>
          <a:p>
            <a:endParaRPr lang="en-IN" sz="2000" b="1" dirty="0">
              <a:latin typeface="Times New Roman 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800" dirty="0">
                <a:latin typeface="Times New Roman "/>
              </a:rPr>
              <a:t>Collect Data From Multiple Sources (Auctions , Retail Shops , etc)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1800" dirty="0">
              <a:latin typeface="Times New Roman 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800" dirty="0">
                <a:latin typeface="Times New Roman "/>
              </a:rPr>
              <a:t>Analyse social media , blogs and reviews to track consumer sentiment towards </a:t>
            </a:r>
            <a:r>
              <a:rPr lang="en-IN" sz="1800" dirty="0" err="1">
                <a:latin typeface="Times New Roman "/>
              </a:rPr>
              <a:t>towards</a:t>
            </a:r>
            <a:r>
              <a:rPr lang="en-IN" sz="1800" dirty="0">
                <a:latin typeface="Times New Roman "/>
              </a:rPr>
              <a:t> different whiskey brands and varieties 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1800" dirty="0">
              <a:latin typeface="Times New Roman 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800" dirty="0">
                <a:latin typeface="Times New Roman "/>
              </a:rPr>
              <a:t>We can build a dashboard using Power Bi or Tableau for users to explore whiskeys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1800" dirty="0">
              <a:latin typeface="Times New Roman 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800" dirty="0">
                <a:latin typeface="Times New Roman "/>
              </a:rPr>
              <a:t>We can use selenium for better data extraction 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1800" dirty="0">
              <a:latin typeface="Times New Roman "/>
            </a:endParaRPr>
          </a:p>
          <a:p>
            <a:r>
              <a:rPr lang="en-US" sz="2400" b="0" i="0" dirty="0">
                <a:solidFill>
                  <a:schemeClr val="tx1"/>
                </a:solidFill>
                <a:effectLst/>
                <a:latin typeface="Times New Roman "/>
              </a:rPr>
              <a:t>Consumer psychology plays a significant role in the whiskey market, influencing purchasing decisions through factors like brand loyalty, price perception, and emotional connections with brands and their stories.</a:t>
            </a:r>
            <a:r>
              <a:rPr lang="en-IN" sz="1800" dirty="0">
                <a:latin typeface="Times New Roman 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28976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D7D6B3-6265-40D3-69C7-0D02E009A6B1}"/>
              </a:ext>
            </a:extLst>
          </p:cNvPr>
          <p:cNvSpPr txBox="1"/>
          <p:nvPr/>
        </p:nvSpPr>
        <p:spPr>
          <a:xfrm>
            <a:off x="1229360" y="2459504"/>
            <a:ext cx="104851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0" dirty="0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Questions ❓</a:t>
            </a:r>
          </a:p>
        </p:txBody>
      </p:sp>
    </p:spTree>
    <p:extLst>
      <p:ext uri="{BB962C8B-B14F-4D97-AF65-F5344CB8AC3E}">
        <p14:creationId xmlns:p14="http://schemas.microsoft.com/office/powerpoint/2010/main" val="3502096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6516" y="1850749"/>
            <a:ext cx="4465643" cy="283431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 txBox="1"/>
          <p:nvPr/>
        </p:nvSpPr>
        <p:spPr>
          <a:xfrm>
            <a:off x="1244600" y="2997200"/>
            <a:ext cx="366183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Libre Baskerville"/>
              <a:buNone/>
            </a:pPr>
            <a:r>
              <a:rPr lang="en-IN" sz="4400" b="0" i="0" u="none" strike="noStrike" cap="none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50F9C0-4CCC-DD8D-070A-547FF6017C63}"/>
              </a:ext>
            </a:extLst>
          </p:cNvPr>
          <p:cNvSpPr txBox="1"/>
          <p:nvPr/>
        </p:nvSpPr>
        <p:spPr>
          <a:xfrm>
            <a:off x="68826" y="137652"/>
            <a:ext cx="3549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426B9D-E432-C8E0-13A6-631343C14BE4}"/>
              </a:ext>
            </a:extLst>
          </p:cNvPr>
          <p:cNvSpPr txBox="1"/>
          <p:nvPr/>
        </p:nvSpPr>
        <p:spPr>
          <a:xfrm>
            <a:off x="206477" y="786581"/>
            <a:ext cx="11582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 "/>
              </a:rPr>
              <a:t>Due to lack of structured data in the collectible whisky market leads to uncertain decisions.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atin typeface="Times New Roman 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 "/>
              </a:rPr>
              <a:t>This project uses data analysis to uncover insights into pricing, quality, and trends — enabling smarter investments and sales</a:t>
            </a:r>
            <a:r>
              <a:rPr lang="en-US" sz="2000" dirty="0">
                <a:latin typeface="Times New Roman "/>
                <a:cs typeface="Times New Roman" panose="02020603050405020304" pitchFamily="18" charset="0"/>
              </a:rPr>
              <a:t>.</a:t>
            </a:r>
            <a:endParaRPr lang="en-IN" sz="2000" dirty="0">
              <a:latin typeface="Times New Roman 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DB399B-9A5E-629F-87FE-612F74E72BA1}"/>
              </a:ext>
            </a:extLst>
          </p:cNvPr>
          <p:cNvSpPr txBox="1"/>
          <p:nvPr/>
        </p:nvSpPr>
        <p:spPr>
          <a:xfrm>
            <a:off x="68826" y="3037716"/>
            <a:ext cx="3411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B9837A-8039-F297-3AA7-5E88DA5396CB}"/>
              </a:ext>
            </a:extLst>
          </p:cNvPr>
          <p:cNvSpPr txBox="1"/>
          <p:nvPr/>
        </p:nvSpPr>
        <p:spPr>
          <a:xfrm>
            <a:off x="206477" y="3778485"/>
            <a:ext cx="11582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objective of this project is to perform an exploratory data analysis (EDA) on rare and collectible whisky data to identify patterns, trends, etc.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analyzing key attributes such as brand, type, alcohol content (ABV%), and pricing, the project aims to generate actionable insights that can support better decision-making for investors, and retailers.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997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7998CA-973F-A96F-3A18-BF0403194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078" y="1120876"/>
            <a:ext cx="5053780" cy="43655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F06CE4-797E-E8BE-B816-6D7769C2DC2A}"/>
              </a:ext>
            </a:extLst>
          </p:cNvPr>
          <p:cNvSpPr txBox="1"/>
          <p:nvPr/>
        </p:nvSpPr>
        <p:spPr>
          <a:xfrm>
            <a:off x="98323" y="98323"/>
            <a:ext cx="6518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Scrapping - Process</a:t>
            </a:r>
          </a:p>
        </p:txBody>
      </p:sp>
      <p:sp>
        <p:nvSpPr>
          <p:cNvPr id="5" name="TextBox 4">
            <a:hlinkClick r:id="rId3"/>
            <a:extLst>
              <a:ext uri="{FF2B5EF4-FFF2-40B4-BE49-F238E27FC236}">
                <a16:creationId xmlns:a16="http://schemas.microsoft.com/office/drawing/2014/main" id="{20A4B57A-DF5F-BACB-B1F2-17CB03B407D7}"/>
              </a:ext>
            </a:extLst>
          </p:cNvPr>
          <p:cNvSpPr txBox="1"/>
          <p:nvPr/>
        </p:nvSpPr>
        <p:spPr>
          <a:xfrm>
            <a:off x="226142" y="751544"/>
            <a:ext cx="5388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dirty="0"/>
              <a:t>Website : </a:t>
            </a:r>
            <a:r>
              <a:rPr lang="en-IN" sz="1800" dirty="0">
                <a:hlinkClick r:id="rId3"/>
              </a:rPr>
              <a:t>https://www.htfw.com/</a:t>
            </a:r>
            <a:endParaRPr lang="en-IN" sz="1800" dirty="0"/>
          </a:p>
          <a:p>
            <a:r>
              <a:rPr lang="en-IN" sz="1800" dirty="0"/>
              <a:t>     (Hard To Find Whiskey)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BE857D-8A63-FA71-4F61-78DAF2171073}"/>
              </a:ext>
            </a:extLst>
          </p:cNvPr>
          <p:cNvSpPr txBox="1"/>
          <p:nvPr/>
        </p:nvSpPr>
        <p:spPr>
          <a:xfrm>
            <a:off x="98323" y="1533832"/>
            <a:ext cx="6390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 Followed While Scrapping 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5F480A-AFE1-1EA8-56E9-5B6D10DE46E5}"/>
              </a:ext>
            </a:extLst>
          </p:cNvPr>
          <p:cNvSpPr txBox="1"/>
          <p:nvPr/>
        </p:nvSpPr>
        <p:spPr>
          <a:xfrm>
            <a:off x="226142" y="2104103"/>
            <a:ext cx="626314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Inspecting Structure 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Right click on your mouse and inspect the website to get various tags.</a:t>
            </a:r>
          </a:p>
          <a:p>
            <a:pPr marL="342900" indent="-342900">
              <a:buFont typeface="+mj-lt"/>
              <a:buAutoNum type="arabicPeriod"/>
            </a:pP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 Identification 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electing appropriate tags for extracting various categories like Brand , Price , Type , etc</a:t>
            </a:r>
          </a:p>
          <a:p>
            <a:pPr marL="342900" indent="-342900">
              <a:buFont typeface="+mj-lt"/>
              <a:buAutoNum type="arabicPeriod"/>
            </a:pP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Libraries used while scrapping 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requests –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send http request and get response from server </a:t>
            </a:r>
          </a:p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 </a:t>
            </a:r>
            <a:r>
              <a:rPr lang="en-IN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BeautifulSoup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parsing the html content</a:t>
            </a:r>
          </a:p>
          <a:p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 startAt="4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Libraries 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- Pandas –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data manipulation .</a:t>
            </a:r>
          </a:p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- Matplotlib and Seaborn –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visualizing the data</a:t>
            </a: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010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D91292-EF3E-232E-C846-875F1D67C2A3}"/>
              </a:ext>
            </a:extLst>
          </p:cNvPr>
          <p:cNvSpPr txBox="1"/>
          <p:nvPr/>
        </p:nvSpPr>
        <p:spPr>
          <a:xfrm>
            <a:off x="216310" y="68826"/>
            <a:ext cx="3765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48B7C7-41C9-1868-B90F-5199F30DA1A9}"/>
              </a:ext>
            </a:extLst>
          </p:cNvPr>
          <p:cNvSpPr txBox="1"/>
          <p:nvPr/>
        </p:nvSpPr>
        <p:spPr>
          <a:xfrm>
            <a:off x="216310" y="1046480"/>
            <a:ext cx="1010625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 "/>
              </a:rPr>
              <a:t>Numerical Columns </a:t>
            </a:r>
          </a:p>
          <a:p>
            <a:endParaRPr lang="en-IN" sz="2400" b="1" dirty="0">
              <a:latin typeface="Times New Roman 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1800" b="1" dirty="0" err="1">
                <a:latin typeface="Times New Roman "/>
              </a:rPr>
              <a:t>Price_Rupees</a:t>
            </a:r>
            <a:r>
              <a:rPr lang="en-IN" sz="1800" dirty="0">
                <a:latin typeface="Times New Roman "/>
              </a:rPr>
              <a:t> : Whiskeys Prices in INR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1800" b="1" dirty="0" err="1">
                <a:latin typeface="Times New Roman "/>
              </a:rPr>
              <a:t>ABV_Percent</a:t>
            </a:r>
            <a:r>
              <a:rPr lang="en-IN" sz="1800" dirty="0">
                <a:latin typeface="Times New Roman "/>
              </a:rPr>
              <a:t> : Shows how much percentage of alcohol whiskey contains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1800" b="1" dirty="0" err="1">
                <a:latin typeface="Times New Roman "/>
              </a:rPr>
              <a:t>Centi_liter</a:t>
            </a:r>
            <a:r>
              <a:rPr lang="en-IN" sz="1800" dirty="0">
                <a:latin typeface="Times New Roman "/>
              </a:rPr>
              <a:t> : Shows number of </a:t>
            </a:r>
            <a:r>
              <a:rPr lang="en-IN" sz="1800" dirty="0" err="1">
                <a:latin typeface="Times New Roman "/>
              </a:rPr>
              <a:t>Centiliter</a:t>
            </a:r>
            <a:r>
              <a:rPr lang="en-IN" sz="1800" dirty="0">
                <a:latin typeface="Times New Roman "/>
              </a:rPr>
              <a:t> each whiskey contains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1800" b="1" dirty="0" err="1">
                <a:latin typeface="Times New Roman "/>
              </a:rPr>
              <a:t>Mili_liter</a:t>
            </a:r>
            <a:r>
              <a:rPr lang="en-IN" sz="1800" dirty="0">
                <a:latin typeface="Times New Roman "/>
              </a:rPr>
              <a:t> : Shows number of </a:t>
            </a:r>
            <a:r>
              <a:rPr lang="en-IN" sz="1800" dirty="0" err="1">
                <a:latin typeface="Times New Roman "/>
              </a:rPr>
              <a:t>Mililiter</a:t>
            </a:r>
            <a:r>
              <a:rPr lang="en-IN" sz="1800" dirty="0">
                <a:latin typeface="Times New Roman "/>
              </a:rPr>
              <a:t> each whiskey contains</a:t>
            </a:r>
          </a:p>
          <a:p>
            <a:pPr marL="457200" indent="-457200">
              <a:buFont typeface="+mj-lt"/>
              <a:buAutoNum type="arabicPeriod"/>
            </a:pPr>
            <a:endParaRPr lang="en-IN" sz="1800" dirty="0">
              <a:latin typeface="Times New Roman "/>
            </a:endParaRPr>
          </a:p>
          <a:p>
            <a:pPr marL="457200" indent="-457200">
              <a:buFont typeface="+mj-lt"/>
              <a:buAutoNum type="arabicPeriod"/>
            </a:pPr>
            <a:endParaRPr lang="en-IN" sz="1800" dirty="0">
              <a:latin typeface="Times New Roman "/>
            </a:endParaRPr>
          </a:p>
          <a:p>
            <a:r>
              <a:rPr lang="en-IN" sz="2400" b="1" dirty="0">
                <a:latin typeface="Times New Roman "/>
              </a:rPr>
              <a:t>Categorical Columns</a:t>
            </a:r>
          </a:p>
          <a:p>
            <a:endParaRPr lang="en-IN" sz="2400" b="1" dirty="0">
              <a:latin typeface="Times New Roman 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1800" b="1" dirty="0">
                <a:latin typeface="Times New Roman "/>
              </a:rPr>
              <a:t>Brand </a:t>
            </a:r>
            <a:r>
              <a:rPr lang="en-IN" sz="1800" dirty="0">
                <a:latin typeface="Times New Roman "/>
              </a:rPr>
              <a:t>: Contains all the whiskey brand names 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1800" b="1" dirty="0">
                <a:latin typeface="Times New Roman "/>
              </a:rPr>
              <a:t>Varieties </a:t>
            </a:r>
            <a:r>
              <a:rPr lang="en-IN" sz="1800" dirty="0">
                <a:latin typeface="Times New Roman "/>
              </a:rPr>
              <a:t>: Contains all the varieties of whiskey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1800" b="1" dirty="0">
                <a:latin typeface="Times New Roman "/>
              </a:rPr>
              <a:t>Type </a:t>
            </a:r>
            <a:r>
              <a:rPr lang="en-IN" sz="1800" dirty="0">
                <a:latin typeface="Times New Roman "/>
              </a:rPr>
              <a:t>: Contain different types of whiskey names 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1800" b="1" dirty="0">
                <a:latin typeface="Times New Roman "/>
              </a:rPr>
              <a:t>Year </a:t>
            </a:r>
            <a:r>
              <a:rPr lang="en-IN" sz="1800" dirty="0">
                <a:latin typeface="Times New Roman "/>
              </a:rPr>
              <a:t>: Shows how old the whiskeys are 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1800" b="1" dirty="0" err="1">
                <a:latin typeface="Times New Roman "/>
              </a:rPr>
              <a:t>ABV_Category</a:t>
            </a:r>
            <a:r>
              <a:rPr lang="en-IN" sz="1800" b="1" dirty="0">
                <a:latin typeface="Times New Roman "/>
              </a:rPr>
              <a:t> </a:t>
            </a:r>
            <a:r>
              <a:rPr lang="en-IN" sz="1800" dirty="0">
                <a:latin typeface="Times New Roman "/>
              </a:rPr>
              <a:t>: This shows how much alcoholic the whiskeys are and this are divided in Low , Medium and High .</a:t>
            </a:r>
            <a:endParaRPr lang="en-IN" sz="1800" b="1" dirty="0">
              <a:latin typeface="Times New Roman "/>
            </a:endParaRPr>
          </a:p>
        </p:txBody>
      </p:sp>
    </p:spTree>
    <p:extLst>
      <p:ext uri="{BB962C8B-B14F-4D97-AF65-F5344CB8AC3E}">
        <p14:creationId xmlns:p14="http://schemas.microsoft.com/office/powerpoint/2010/main" val="2311757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31258C-33FA-F8CC-D5A1-D13FB89F3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806" y="715609"/>
            <a:ext cx="8070386" cy="2297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C6B62C-E339-B460-2B48-6D985AD73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309" y="3989440"/>
            <a:ext cx="8188373" cy="2297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24AFF4-9EAB-F8F6-73F0-0223834F59CB}"/>
              </a:ext>
            </a:extLst>
          </p:cNvPr>
          <p:cNvSpPr txBox="1"/>
          <p:nvPr/>
        </p:nvSpPr>
        <p:spPr>
          <a:xfrm>
            <a:off x="2949677" y="117987"/>
            <a:ext cx="667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Frame After Scrapping The </a:t>
            </a:r>
            <a:r>
              <a:rPr lang="en-I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Wesbite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A81C0-5DC0-C2E7-CB57-D0CA9F6ED00D}"/>
              </a:ext>
            </a:extLst>
          </p:cNvPr>
          <p:cNvSpPr txBox="1"/>
          <p:nvPr/>
        </p:nvSpPr>
        <p:spPr>
          <a:xfrm>
            <a:off x="3156154" y="3391780"/>
            <a:ext cx="6902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Frame After Cleaning The Data</a:t>
            </a:r>
          </a:p>
        </p:txBody>
      </p:sp>
    </p:spTree>
    <p:extLst>
      <p:ext uri="{BB962C8B-B14F-4D97-AF65-F5344CB8AC3E}">
        <p14:creationId xmlns:p14="http://schemas.microsoft.com/office/powerpoint/2010/main" val="1162270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ED7CFF-67AA-B382-49F5-2FCC6CB71C57}"/>
              </a:ext>
            </a:extLst>
          </p:cNvPr>
          <p:cNvSpPr txBox="1"/>
          <p:nvPr/>
        </p:nvSpPr>
        <p:spPr>
          <a:xfrm>
            <a:off x="270387" y="1435973"/>
            <a:ext cx="838199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2">
                    <a:lumMod val="75000"/>
                  </a:schemeClr>
                </a:solidFill>
                <a:latin typeface="Times New Roman "/>
              </a:rPr>
              <a:t>Whiskey Types </a:t>
            </a:r>
          </a:p>
          <a:p>
            <a:endParaRPr lang="en-IN" b="1" dirty="0">
              <a:latin typeface="Times New Roman 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 "/>
              </a:rPr>
              <a:t>Bourbon                        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 "/>
              </a:rPr>
              <a:t>Barrel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 "/>
              </a:rPr>
              <a:t>Kentucky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 "/>
              </a:rPr>
              <a:t>Tennessee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 "/>
              </a:rPr>
              <a:t>Rye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 "/>
              </a:rPr>
              <a:t>American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2000" dirty="0">
              <a:latin typeface="Times New Roman 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AAD296-215B-9EAE-7DED-E3DEED6CE016}"/>
              </a:ext>
            </a:extLst>
          </p:cNvPr>
          <p:cNvSpPr txBox="1"/>
          <p:nvPr/>
        </p:nvSpPr>
        <p:spPr>
          <a:xfrm>
            <a:off x="2335815" y="2097692"/>
            <a:ext cx="231058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 "/>
              </a:rPr>
              <a:t>Eagle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 "/>
              </a:rPr>
              <a:t>Rum Finish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 "/>
              </a:rPr>
              <a:t>Irish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 "/>
              </a:rPr>
              <a:t>Very Rare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 "/>
              </a:rPr>
              <a:t>Japanese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 "/>
              </a:rPr>
              <a:t>Suntory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 "/>
              </a:rPr>
              <a:t>Harmony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666C18-C6F5-7DE0-7DA4-683F5668BC1B}"/>
              </a:ext>
            </a:extLst>
          </p:cNvPr>
          <p:cNvSpPr txBox="1"/>
          <p:nvPr/>
        </p:nvSpPr>
        <p:spPr>
          <a:xfrm>
            <a:off x="4189031" y="2097692"/>
            <a:ext cx="19172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 "/>
              </a:rPr>
              <a:t>Indian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 "/>
              </a:rPr>
              <a:t>English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 "/>
              </a:rPr>
              <a:t>Canadian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 "/>
              </a:rPr>
              <a:t>Welsh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 "/>
              </a:rPr>
              <a:t>Swedish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 "/>
              </a:rPr>
              <a:t>Formula 1</a:t>
            </a:r>
            <a:endParaRPr lang="en-IN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430F98-C04E-1E0A-037C-424AF6818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960" y="1124188"/>
            <a:ext cx="5161280" cy="387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8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7F59D2-E5F2-2D9E-1C42-9D2F10A9C51C}"/>
              </a:ext>
            </a:extLst>
          </p:cNvPr>
          <p:cNvSpPr txBox="1"/>
          <p:nvPr/>
        </p:nvSpPr>
        <p:spPr>
          <a:xfrm>
            <a:off x="2418736" y="0"/>
            <a:ext cx="9566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 "/>
              </a:rPr>
              <a:t>Univariate Graphs On Numerical Columns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E3D263-F2ED-9365-9A3A-05ECB2669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35" y="1311375"/>
            <a:ext cx="3048003" cy="4235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01FFC2-66B3-73DD-BA86-84701CEFF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240" y="1311374"/>
            <a:ext cx="2848404" cy="4235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64A6AF-BC91-1040-A25C-2F7C9BB08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5445" y="1311374"/>
            <a:ext cx="2956555" cy="4235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3072AE-862F-1B58-FF62-D51C3F40302C}"/>
              </a:ext>
            </a:extLst>
          </p:cNvPr>
          <p:cNvSpPr txBox="1"/>
          <p:nvPr/>
        </p:nvSpPr>
        <p:spPr>
          <a:xfrm>
            <a:off x="314631" y="5879690"/>
            <a:ext cx="842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chemeClr val="accent5">
                    <a:lumMod val="75000"/>
                  </a:schemeClr>
                </a:solidFill>
                <a:latin typeface="Times New Roman "/>
              </a:rPr>
              <a:t>Observation</a:t>
            </a:r>
            <a:r>
              <a:rPr lang="en-IN" sz="1800" b="1" dirty="0">
                <a:latin typeface="Times New Roman "/>
              </a:rPr>
              <a:t> : </a:t>
            </a:r>
            <a:r>
              <a:rPr lang="en-US" sz="1800" dirty="0">
                <a:latin typeface="Times New Roman "/>
              </a:rPr>
              <a:t>The above plot captures the distribution of data in numerical columns.</a:t>
            </a:r>
          </a:p>
          <a:p>
            <a:r>
              <a:rPr lang="en-US" sz="1800" b="1" dirty="0">
                <a:latin typeface="Times New Roman "/>
              </a:rPr>
              <a:t>                         </a:t>
            </a:r>
            <a:r>
              <a:rPr lang="en-US" sz="1800" dirty="0">
                <a:latin typeface="Times New Roman "/>
              </a:rPr>
              <a:t>Here ABV refers to (Alcohol By Volume)</a:t>
            </a:r>
            <a:endParaRPr lang="en-IN" sz="1800" b="1" dirty="0">
              <a:latin typeface="Times New Roman 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69E3413-400B-B3AB-7061-26A9BE802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7969" y="1351317"/>
            <a:ext cx="3033249" cy="4155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7146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D5C7AC-57FB-0A88-0CC1-8711A6B45469}"/>
              </a:ext>
            </a:extLst>
          </p:cNvPr>
          <p:cNvSpPr txBox="1"/>
          <p:nvPr/>
        </p:nvSpPr>
        <p:spPr>
          <a:xfrm>
            <a:off x="2251586" y="88491"/>
            <a:ext cx="82984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 "/>
              </a:rPr>
              <a:t>Univariate Graphs On Categorical Columns </a:t>
            </a:r>
          </a:p>
          <a:p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624252-5126-6EC7-7CC0-70FC01454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776" y="1170417"/>
            <a:ext cx="5144900" cy="385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16C44B-B780-D117-4C03-9BAFCB50D751}"/>
              </a:ext>
            </a:extLst>
          </p:cNvPr>
          <p:cNvSpPr txBox="1"/>
          <p:nvPr/>
        </p:nvSpPr>
        <p:spPr>
          <a:xfrm>
            <a:off x="193166" y="519378"/>
            <a:ext cx="2897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7030A0"/>
                </a:solidFill>
                <a:latin typeface="Times New Roman "/>
              </a:rPr>
              <a:t>Brands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0A1E53-9889-FB73-4A6F-57F31B4D10F1}"/>
              </a:ext>
            </a:extLst>
          </p:cNvPr>
          <p:cNvSpPr txBox="1"/>
          <p:nvPr/>
        </p:nvSpPr>
        <p:spPr>
          <a:xfrm>
            <a:off x="6538452" y="5338865"/>
            <a:ext cx="5653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Observation : </a:t>
            </a:r>
            <a:r>
              <a:rPr lang="en-US" sz="1800" dirty="0">
                <a:latin typeface="Times New Roman "/>
              </a:rPr>
              <a:t>Jack Daniel's holds the highest brand count, representing 10.9% of the total.</a:t>
            </a:r>
            <a:endParaRPr lang="en-IN" sz="1800" b="1" dirty="0">
              <a:solidFill>
                <a:schemeClr val="accent1">
                  <a:lumMod val="75000"/>
                </a:schemeClr>
              </a:solidFill>
              <a:latin typeface="Times New Roman 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22445B-812F-6CCE-3914-7A8D626D4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53" y="1042598"/>
            <a:ext cx="6194323" cy="5830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729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2767</TotalTime>
  <Words>1038</Words>
  <Application>Microsoft Office PowerPoint</Application>
  <PresentationFormat>Widescreen</PresentationFormat>
  <Paragraphs>155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Libre Baskerville</vt:lpstr>
      <vt:lpstr>Courier New</vt:lpstr>
      <vt:lpstr>Arial</vt:lpstr>
      <vt:lpstr>Algerian</vt:lpstr>
      <vt:lpstr>Brush Script MT</vt:lpstr>
      <vt:lpstr>Wingdings</vt:lpstr>
      <vt:lpstr>Lato Black</vt:lpstr>
      <vt:lpstr>Agency FB</vt:lpstr>
      <vt:lpstr>Arial Black</vt:lpstr>
      <vt:lpstr>Times New Roman 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Raghu Ram Aduri</dc:creator>
  <cp:lastModifiedBy>Shubham Parmar</cp:lastModifiedBy>
  <cp:revision>4</cp:revision>
  <dcterms:created xsi:type="dcterms:W3CDTF">2021-02-16T05:19:01Z</dcterms:created>
  <dcterms:modified xsi:type="dcterms:W3CDTF">2025-04-30T14:23:51Z</dcterms:modified>
</cp:coreProperties>
</file>